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7" r:id="rId1"/>
  </p:sldMasterIdLst>
  <p:notesMasterIdLst>
    <p:notesMasterId r:id="rId38"/>
  </p:notes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5" r:id="rId10"/>
    <p:sldId id="268" r:id="rId11"/>
    <p:sldId id="266" r:id="rId12"/>
    <p:sldId id="267" r:id="rId13"/>
    <p:sldId id="270" r:id="rId14"/>
    <p:sldId id="271" r:id="rId15"/>
    <p:sldId id="269" r:id="rId16"/>
    <p:sldId id="264" r:id="rId17"/>
    <p:sldId id="272" r:id="rId18"/>
    <p:sldId id="274" r:id="rId19"/>
    <p:sldId id="281" r:id="rId20"/>
    <p:sldId id="275" r:id="rId21"/>
    <p:sldId id="276" r:id="rId22"/>
    <p:sldId id="279" r:id="rId23"/>
    <p:sldId id="278" r:id="rId24"/>
    <p:sldId id="285" r:id="rId25"/>
    <p:sldId id="277" r:id="rId26"/>
    <p:sldId id="282" r:id="rId27"/>
    <p:sldId id="283" r:id="rId28"/>
    <p:sldId id="284" r:id="rId29"/>
    <p:sldId id="286" r:id="rId30"/>
    <p:sldId id="290" r:id="rId31"/>
    <p:sldId id="287" r:id="rId32"/>
    <p:sldId id="292" r:id="rId33"/>
    <p:sldId id="291" r:id="rId34"/>
    <p:sldId id="289" r:id="rId35"/>
    <p:sldId id="280" r:id="rId36"/>
    <p:sldId id="288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r Attar" initials="NA" lastIdx="1" clrIdx="0">
    <p:extLst>
      <p:ext uri="{19B8F6BF-5375-455C-9EA6-DF929625EA0E}">
        <p15:presenceInfo xmlns:p15="http://schemas.microsoft.com/office/powerpoint/2012/main" userId="S-1-5-21-583907252-1343024091-1708537768-2342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66" d="100"/>
          <a:sy n="66" d="100"/>
        </p:scale>
        <p:origin x="528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commentAuthors" Target="commentAuthor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89B92A-548A-4620-9601-BFCAAA6147FE}" type="datetimeFigureOut">
              <a:rPr lang="en-US" smtClean="0"/>
              <a:t>10/30/2015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473FAA-2B2B-4D7C-A54E-F65DEF84E7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16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94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351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73FAA-2B2B-4D7C-A54E-F65DEF84E79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90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4DEE5-48B4-492F-804F-3D05B714D030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035094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5F404-3C1F-45D0-AF90-2C23436139EC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754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63955-76D3-490E-9E20-FB0DDCA547AA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2967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D4023-E034-4164-A635-8ED0270E8F1F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181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C1CE3-05EC-41B0-A44A-EB9A10660BAC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86919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54343-10D3-4B23-BC89-F9437C89B911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456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5DCB5-3681-48C5-BC0B-55125AA74AC1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676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6B817-4093-4E76-AA69-5E37C000DA85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837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B9AA0-461E-43F3-B68A-BB2F505C0970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81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ACEF1B2-5743-4224-A018-7E97EF6E9FF8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1080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21902-8D15-4B49-82ED-414D648608D2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559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97A2072-50D7-498B-862E-BA1CE591C97E}" type="datetime1">
              <a:rPr lang="en-US" smtClean="0"/>
              <a:t>10/30/2015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1 Hatton, Programming Languages and Safety-Related Systems , 1995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39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5400" cap="none" dirty="0" smtClean="0"/>
              <a:t>A Comparative Study of Programming Languages </a:t>
            </a:r>
            <a:br>
              <a:rPr lang="en-US" sz="5400" cap="none" dirty="0" smtClean="0"/>
            </a:br>
            <a:r>
              <a:rPr lang="en-US" sz="5400" cap="none" dirty="0" smtClean="0"/>
              <a:t>in Rosetta Code</a:t>
            </a:r>
            <a:endParaRPr lang="en-US" sz="4400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 smtClean="0"/>
              <a:t>Nanz</a:t>
            </a:r>
            <a:r>
              <a:rPr lang="en-US" dirty="0"/>
              <a:t>, </a:t>
            </a:r>
            <a:r>
              <a:rPr lang="en-US" dirty="0" smtClean="0"/>
              <a:t>Sebastian </a:t>
            </a:r>
            <a:br>
              <a:rPr lang="en-US" dirty="0" smtClean="0"/>
            </a:br>
            <a:r>
              <a:rPr lang="en-US" dirty="0" smtClean="0"/>
              <a:t>and </a:t>
            </a:r>
            <a:r>
              <a:rPr lang="en-US" dirty="0"/>
              <a:t>Carlo A. </a:t>
            </a:r>
            <a:r>
              <a:rPr lang="en-US" dirty="0" err="1"/>
              <a:t>Furia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Presentation: Nir Attar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091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– File I/O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600" dirty="0" smtClean="0"/>
              <a:t>Read file into buffer (in chunks), output to another file.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689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1712" t="22212" r="27435" b="12846"/>
          <a:stretch/>
        </p:blipFill>
        <p:spPr>
          <a:xfrm>
            <a:off x="1097280" y="118456"/>
            <a:ext cx="8912262" cy="5160126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8386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Haskell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1256" t="28298" r="55326" b="63311"/>
          <a:stretch/>
        </p:blipFill>
        <p:spPr>
          <a:xfrm>
            <a:off x="908404" y="2296633"/>
            <a:ext cx="8846727" cy="1205102"/>
          </a:xfrm>
          <a:prstGeom prst="rect">
            <a:avLst/>
          </a:prstGeom>
        </p:spPr>
      </p:pic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64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might improve conciseness?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Simplified, expressive syntax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Objects, abstractions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Less checks on variable’s state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Use of external libraries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String interfaces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Collection </a:t>
            </a:r>
            <a:r>
              <a:rPr lang="en-US" sz="3200" dirty="0"/>
              <a:t>interfaces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070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guess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Gambling: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Which paradigms are better/worse?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Big Winner? (specific language)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Big Loser?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Ratio</a:t>
            </a:r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Picture 2" descr="http://www.massadventures.com/images/Casino_Games_Coll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518" y="3064450"/>
            <a:ext cx="4206965" cy="2804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02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3047" t="45704" r="20001" b="18150"/>
          <a:stretch/>
        </p:blipFill>
        <p:spPr>
          <a:xfrm>
            <a:off x="0" y="296296"/>
            <a:ext cx="7300686" cy="211854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RQ1 </a:t>
            </a:r>
            <a:br>
              <a:rPr lang="en-US" dirty="0"/>
            </a:br>
            <a:r>
              <a:rPr lang="en-US" dirty="0"/>
              <a:t>(Conciseness / Lines of code)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4571" t="18593" r="22667" b="12658"/>
          <a:stretch/>
        </p:blipFill>
        <p:spPr>
          <a:xfrm>
            <a:off x="6690090" y="1957151"/>
            <a:ext cx="5588994" cy="482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402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Conciseness (Lines of code)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Languages divided into two groups: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Group 1: functional and scripting – more concise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/>
              <a:t>Group </a:t>
            </a:r>
            <a:r>
              <a:rPr lang="en-US" sz="3000" dirty="0" smtClean="0"/>
              <a:t>2: OO and procedural – longer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Major differences. i.e. Java 2.2-2.9 longer than Group 1.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Within the groups – no major difference.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Winner (by small amount): Python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713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3047" t="45704" r="20001" b="18150"/>
          <a:stretch/>
        </p:blipFill>
        <p:spPr>
          <a:xfrm>
            <a:off x="0" y="296296"/>
            <a:ext cx="7300686" cy="211854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RQ1 </a:t>
            </a:r>
            <a:br>
              <a:rPr lang="en-US" dirty="0"/>
            </a:br>
            <a:r>
              <a:rPr lang="en-US" dirty="0"/>
              <a:t>(Conciseness / Lines of code)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34571" t="18593" r="22667" b="12658"/>
          <a:stretch/>
        </p:blipFill>
        <p:spPr>
          <a:xfrm>
            <a:off x="6690090" y="1957151"/>
            <a:ext cx="5588994" cy="482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44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Size Of Executable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 smtClean="0"/>
              <a:t>RQ2 : Which programming language compile into smaller executables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Only those compiled successfully.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Languages are divided by whether they: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Compile into </a:t>
            </a:r>
            <a:r>
              <a:rPr lang="en-US" sz="3000" i="1" dirty="0" smtClean="0"/>
              <a:t>byte-code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Compile into </a:t>
            </a:r>
            <a:r>
              <a:rPr lang="en-US" sz="3000" i="1" dirty="0" smtClean="0"/>
              <a:t>native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Ruby language – excluded, has no executable (interpreted).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849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it important?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Executable is saved on HD, transported on network.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Executable (at least parts of it) is loaded into memory. </a:t>
            </a:r>
            <a:br>
              <a:rPr lang="en-US" sz="3200" dirty="0" smtClean="0"/>
            </a:br>
            <a:r>
              <a:rPr lang="en-US" sz="3200" dirty="0" smtClean="0"/>
              <a:t>(more at RQ4)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May turn irrelevant </a:t>
            </a:r>
            <a:r>
              <a:rPr lang="en-US" sz="3200" dirty="0" smtClean="0"/>
              <a:t>as years go by: HD </a:t>
            </a:r>
            <a:r>
              <a:rPr lang="en-US" sz="3200" dirty="0"/>
              <a:t>sizes and speed increase (SSD</a:t>
            </a:r>
            <a:r>
              <a:rPr lang="en-US" sz="3200" dirty="0" smtClean="0"/>
              <a:t>).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Embedded systems.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07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allocation – hidden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Overview 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Programming paradigms overview 20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Research Setup 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Results: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RQ1 – Conciseness </a:t>
            </a:r>
            <a:r>
              <a:rPr lang="en-US" dirty="0" smtClean="0"/>
              <a:t>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RQ2 – </a:t>
            </a:r>
            <a:r>
              <a:rPr lang="en-US" dirty="0" smtClean="0"/>
              <a:t>Executable Size </a:t>
            </a:r>
            <a:r>
              <a:rPr lang="en-US" dirty="0" smtClean="0"/>
              <a:t>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RQ3 – Running time 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RQ4 – Memory usage 5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/>
              <a:t>RQ5 – Error </a:t>
            </a:r>
            <a:r>
              <a:rPr lang="en-US" dirty="0" smtClean="0"/>
              <a:t>proneness </a:t>
            </a:r>
            <a:r>
              <a:rPr lang="en-US" dirty="0" smtClean="0"/>
              <a:t>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Conclusion 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Haskell 10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Go 5 ……………… TOTAL: 80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346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Native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Code </a:t>
            </a:r>
            <a:r>
              <a:rPr lang="en-US" sz="3200" dirty="0"/>
              <a:t>that is compiled to run with a particular processor (such as an Intel x86-class processor) and its set of instructions</a:t>
            </a:r>
            <a:r>
              <a:rPr lang="en-US" sz="32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Programs compiled into native code: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C, C++, Go, Haskell</a:t>
            </a:r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20</a:t>
            </a:fld>
            <a:endParaRPr lang="en-US" dirty="0"/>
          </a:p>
        </p:txBody>
      </p:sp>
      <p:pic>
        <p:nvPicPr>
          <p:cNvPr id="2050" name="Picture 2" descr="https://upload.wikimedia.org/wikipedia/commons/thumb/2/2a/Mips32_addi.svg/500px-Mips32_addi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1633" y="4745285"/>
            <a:ext cx="4762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094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Byte-code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An intermediate instruction set, to which source code is compiled.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Then, Byte code can be either 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Interpreted by interpreter/Virtual machine.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Compiled to native code on demand (JIT compilation).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Highly portable.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Programs compiled into </a:t>
            </a:r>
            <a:r>
              <a:rPr lang="en-US" sz="3200" dirty="0" smtClean="0"/>
              <a:t>byte code</a:t>
            </a:r>
            <a:r>
              <a:rPr lang="en-US" sz="3200" dirty="0"/>
              <a:t>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Java, Python, C#, F#</a:t>
            </a:r>
            <a:endParaRPr lang="en-US" sz="30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038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Size Of Executable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RQ2 : Which programming language compile into smaller executables 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Byte-code ? (</a:t>
            </a:r>
            <a:r>
              <a:rPr lang="en-US" sz="3000" dirty="0"/>
              <a:t>Java, Python, C#, F</a:t>
            </a:r>
            <a:r>
              <a:rPr lang="en-US" sz="3000" dirty="0" smtClean="0"/>
              <a:t>#)</a:t>
            </a:r>
            <a:endParaRPr lang="en-US" sz="30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/>
              <a:t>Native code ? (C, </a:t>
            </a:r>
            <a:r>
              <a:rPr lang="en-US" sz="3000" dirty="0" smtClean="0"/>
              <a:t>Go</a:t>
            </a:r>
            <a:r>
              <a:rPr lang="en-US" sz="3000" dirty="0"/>
              <a:t>, </a:t>
            </a:r>
            <a:r>
              <a:rPr lang="en-US" sz="3000" dirty="0" smtClean="0"/>
              <a:t>Haskell</a:t>
            </a:r>
            <a:r>
              <a:rPr lang="en-US" sz="3200" dirty="0"/>
              <a:t>)</a:t>
            </a:r>
            <a:endParaRPr lang="en-US" sz="3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vs. Dynamic linkage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000" dirty="0"/>
              <a:t>If </a:t>
            </a:r>
            <a:r>
              <a:rPr lang="en-US" sz="3000" i="1" dirty="0"/>
              <a:t>static</a:t>
            </a:r>
            <a:r>
              <a:rPr lang="en-US" sz="3000" dirty="0"/>
              <a:t> libraries are called, the linker will copy all the modules referenced by the program </a:t>
            </a:r>
            <a:r>
              <a:rPr lang="en-US" sz="3000" dirty="0" smtClean="0"/>
              <a:t>directly into </a:t>
            </a:r>
            <a:r>
              <a:rPr lang="en-US" sz="3000" dirty="0"/>
              <a:t>the executable. </a:t>
            </a:r>
            <a:endParaRPr lang="en-US" sz="30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3000" i="1" dirty="0" smtClean="0"/>
              <a:t>Dynamic Linking</a:t>
            </a:r>
            <a:r>
              <a:rPr lang="en-US" sz="3000" dirty="0" smtClean="0"/>
              <a:t> </a:t>
            </a:r>
            <a:r>
              <a:rPr lang="en-US" sz="3000" dirty="0"/>
              <a:t>Allows a process to add, remove, replace or relocate object modules during its execution.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631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vs. Dynamic linkage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000" dirty="0" smtClean="0"/>
              <a:t>…</a:t>
            </a:r>
            <a:endParaRPr lang="en-US" sz="3000" dirty="0"/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76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guess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Gambling: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Which paradigms are better/worse?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Big Winner? (specific language)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Big Loser?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Ratio</a:t>
            </a:r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25</a:t>
            </a:fld>
            <a:endParaRPr lang="en-US" dirty="0"/>
          </a:p>
        </p:txBody>
      </p:sp>
      <p:pic>
        <p:nvPicPr>
          <p:cNvPr id="4098" name="Picture 2" descr="http://desplainescommunityfoundation.org/wp-content/uploads/2013/08/CasinoSho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65586" y="3066722"/>
            <a:ext cx="4643259" cy="3097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6041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</a:t>
            </a:r>
            <a:r>
              <a:rPr lang="en-US" dirty="0" smtClean="0"/>
              <a:t>RQ2 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(Size of executable)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26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063" t="57753" r="46508" b="10748"/>
          <a:stretch/>
        </p:blipFill>
        <p:spPr>
          <a:xfrm>
            <a:off x="5138057" y="3308304"/>
            <a:ext cx="7053943" cy="258028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275" t="17530" r="47249" b="22226"/>
          <a:stretch/>
        </p:blipFill>
        <p:spPr>
          <a:xfrm>
            <a:off x="0" y="-83445"/>
            <a:ext cx="7062360" cy="503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23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Size of Executable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Three consecutive groups: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Group 1: Native, Large executables (Go, Haskell)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/>
              <a:t>Group </a:t>
            </a:r>
            <a:r>
              <a:rPr lang="en-US" sz="3000" dirty="0" smtClean="0"/>
              <a:t>2: Native, Small executable (C)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Group 3: Bytecode, Small executable (F#, C#, Java, Python)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Winner (by small amount): Python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Losers: Go, Haskell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Ratio: Big, i.e. Java program 263 times smaller than Haskell !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53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Size of Executable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Languages that compile to byte code – are significantly smaller.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Languages that prefer Static linking produce much larger executables.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38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Time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RQ3 : Which programming languages have better running-time performance 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Measure running time.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Small set of “Scalability tasks” – tasks that their input can be scaled up to create computing-intensive workload.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Exclude programs with errors and timeouts (over 3 mins.)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23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66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Time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Example: </a:t>
            </a:r>
            <a:r>
              <a:rPr lang="en-US" sz="3200" i="1" dirty="0" smtClean="0"/>
              <a:t>Anagrams</a:t>
            </a:r>
            <a:endParaRPr lang="en-US" sz="32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smtClean="0"/>
              <a:t>Anagram = two words that have</a:t>
            </a:r>
            <a:br>
              <a:rPr lang="en-US" sz="2400" dirty="0" smtClean="0"/>
            </a:br>
            <a:r>
              <a:rPr lang="en-US" sz="2400" dirty="0" smtClean="0"/>
              <a:t>the same letters in different order.</a:t>
            </a:r>
            <a:br>
              <a:rPr lang="en-US" sz="2400" dirty="0" smtClean="0"/>
            </a:br>
            <a:r>
              <a:rPr lang="en-US" sz="2400" dirty="0" smtClean="0"/>
              <a:t>i.e. veil, </a:t>
            </a:r>
            <a:r>
              <a:rPr lang="en-US" sz="2400" dirty="0" err="1" smtClean="0"/>
              <a:t>levi</a:t>
            </a:r>
            <a:endParaRPr lang="en-US" sz="2400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400" dirty="0" smtClean="0"/>
              <a:t>Task: on the dictionary in unixdict.txt,</a:t>
            </a:r>
            <a:br>
              <a:rPr lang="en-US" sz="2400" dirty="0" smtClean="0"/>
            </a:br>
            <a:r>
              <a:rPr lang="en-US" sz="2400" dirty="0" smtClean="0"/>
              <a:t>find the longest sets of anagrams </a:t>
            </a:r>
            <a:br>
              <a:rPr lang="en-US" sz="2400" dirty="0" smtClean="0"/>
            </a:br>
            <a:r>
              <a:rPr lang="en-US" sz="2400" dirty="0" smtClean="0"/>
              <a:t>(sets that contain the most words).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400" dirty="0" smtClean="0"/>
          </a:p>
          <a:p>
            <a:pPr lvl="1">
              <a:buFont typeface="Wingdings" panose="05000000000000000000" pitchFamily="2" charset="2"/>
              <a:buChar char="Ø"/>
            </a:pPr>
            <a:endParaRPr lang="en-US" sz="2800" dirty="0" smtClean="0"/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30</a:t>
            </a:fld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6125029" y="2572154"/>
            <a:ext cx="5821679" cy="3698017"/>
            <a:chOff x="6125029" y="2572154"/>
            <a:chExt cx="5821679" cy="3698017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2"/>
            <a:srcRect l="-11" t="9754" r="78783" b="45517"/>
            <a:stretch/>
          </p:blipFill>
          <p:spPr>
            <a:xfrm>
              <a:off x="6125029" y="2572154"/>
              <a:ext cx="2911565" cy="369801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t="54746" r="78783" b="3346"/>
            <a:stretch/>
          </p:blipFill>
          <p:spPr>
            <a:xfrm>
              <a:off x="9036594" y="2572154"/>
              <a:ext cx="2910114" cy="34647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7436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“Scalability tasks”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31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36984" t="6916" r="14974" b="14524"/>
          <a:stretch/>
        </p:blipFill>
        <p:spPr>
          <a:xfrm>
            <a:off x="4621057" y="14513"/>
            <a:ext cx="6589487" cy="673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01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Time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“Scalability tasks” – all programs ran on very same inputs</a:t>
            </a:r>
            <a:r>
              <a:rPr lang="en-US" sz="3200" dirty="0" smtClean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Text-processing tasks (Anagrams, </a:t>
            </a:r>
            <a:r>
              <a:rPr lang="en-US" sz="3200" dirty="0" err="1" smtClean="0"/>
              <a:t>Semordnilap</a:t>
            </a:r>
            <a:r>
              <a:rPr lang="en-US" sz="3200" dirty="0" smtClean="0"/>
              <a:t>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Combinatorial puzzles (N-Queens problem, Towers of Hanoi).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 smtClean="0"/>
              <a:t>NP-Complete problems (Knapsack).</a:t>
            </a:r>
          </a:p>
          <a:p>
            <a:pPr marL="0" indent="0">
              <a:buNone/>
            </a:pP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457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</a:t>
            </a:r>
            <a:r>
              <a:rPr lang="en-US" dirty="0" smtClean="0"/>
              <a:t>Time - Why it is important?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Well, duh…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However: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In real-time systems it is critical.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Systems with performance needs – large inputs (i.e. web traffic).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3000" dirty="0" smtClean="0"/>
              <a:t>On “information”/”everyday“ type applications – maybe less important?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sz="2600" i="1" dirty="0" smtClean="0"/>
              <a:t>“</a:t>
            </a:r>
            <a:r>
              <a:rPr lang="en-US" sz="2600" i="1" dirty="0"/>
              <a:t>Most applications do not actually need better performance than Python </a:t>
            </a:r>
            <a:r>
              <a:rPr lang="en-US" sz="2600" i="1" dirty="0" smtClean="0"/>
              <a:t>offers”</a:t>
            </a:r>
            <a:r>
              <a:rPr lang="en-US" sz="2600" i="1" baseline="30000" dirty="0" smtClean="0"/>
              <a:t>1</a:t>
            </a:r>
            <a:endParaRPr lang="en-US" sz="2600" i="1" baseline="30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33</a:t>
            </a:fld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48342" y="6459785"/>
            <a:ext cx="10101943" cy="365125"/>
          </a:xfrm>
        </p:spPr>
        <p:txBody>
          <a:bodyPr/>
          <a:lstStyle/>
          <a:p>
            <a:pPr algn="l"/>
            <a:r>
              <a:rPr lang="en-US" sz="2000" dirty="0" smtClean="0"/>
              <a:t>1    E.s. Raymond, the art of </a:t>
            </a:r>
            <a:r>
              <a:rPr lang="en-US" sz="2000" dirty="0" err="1" smtClean="0"/>
              <a:t>unix</a:t>
            </a:r>
            <a:r>
              <a:rPr lang="en-US" sz="2000" dirty="0" smtClean="0"/>
              <a:t> programming, 2003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2408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34</a:t>
            </a:fld>
            <a:endParaRPr lang="en-US" dirty="0"/>
          </a:p>
        </p:txBody>
      </p:sp>
      <p:pic>
        <p:nvPicPr>
          <p:cNvPr id="14338" name="Picture 2" descr="http://media.nj.com/politics_impact/photo/christie-horse-betting-mobilejpg-6f668930f2d44c3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602" y="1791034"/>
            <a:ext cx="6052078" cy="4078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355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35</a:t>
            </a:fld>
            <a:endParaRPr lang="en-US" dirty="0"/>
          </a:p>
        </p:txBody>
      </p:sp>
      <p:pic>
        <p:nvPicPr>
          <p:cNvPr id="5" name="Picture 5" descr="http://girls2015.mobi/wp-content/uploads/2015/10/casino-movie-1-825x5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5256" y="3030358"/>
            <a:ext cx="5069837" cy="3134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755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36</a:t>
            </a:fld>
            <a:endParaRPr lang="en-US" dirty="0"/>
          </a:p>
        </p:txBody>
      </p:sp>
      <p:pic>
        <p:nvPicPr>
          <p:cNvPr id="8194" name="Picture 2" descr="http://www.inspiredtecllc.com/images/Casino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0790" y="2460198"/>
            <a:ext cx="4291693" cy="340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729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Research Questions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642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91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Conciseness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RQ1 : Which programming language make for more concise code ?</a:t>
            </a:r>
            <a:endParaRPr lang="en-US" sz="32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Gambling: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Which paradigms are better/worse?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Big Winner? (specific language)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Big Loser?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Ratio</a:t>
            </a:r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  <p:pic>
        <p:nvPicPr>
          <p:cNvPr id="6146" name="Picture 2" descr="http://www.massadventures.com/images/Casino_Games_Coll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518" y="3064450"/>
            <a:ext cx="4206965" cy="2804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04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Conciseness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RQ1 : Which programming language make for more concise code ?</a:t>
            </a:r>
          </a:p>
          <a:p>
            <a:endParaRPr lang="en-US" sz="32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/>
              <a:t>Non-comment, non-blank lines of code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Not required to run correctly, or even compile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Shortest solution for each task in a language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630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it is important?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Bug density is constant across programming languages.</a:t>
            </a:r>
          </a:p>
          <a:p>
            <a:pPr marL="0" indent="0">
              <a:buNone/>
            </a:pPr>
            <a:r>
              <a:rPr lang="en-US" sz="3200" dirty="0" smtClean="0"/>
              <a:t>(Meaning – shorter means less bugs.)</a:t>
            </a:r>
            <a:r>
              <a:rPr lang="en-US" sz="3200" baseline="30000" dirty="0" smtClean="0"/>
              <a:t>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dirty="0" smtClean="0"/>
              <a:t>Readability</a:t>
            </a:r>
            <a:endParaRPr lang="en-US" sz="32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748145" y="6459785"/>
            <a:ext cx="10698884" cy="365125"/>
          </a:xfrm>
        </p:spPr>
        <p:txBody>
          <a:bodyPr/>
          <a:lstStyle/>
          <a:p>
            <a:pPr algn="l"/>
            <a:r>
              <a:rPr lang="en-US" sz="1800" dirty="0" smtClean="0"/>
              <a:t>1	 Hatton, Programming Languages and Safety-Related Systems , 1995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08767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/>
    </p:bldLst>
  </p:timing>
</p:sld>
</file>

<file path=ppt/theme/theme1.xml><?xml version="1.0" encoding="utf-8"?>
<a:theme xmlns:a="http://schemas.openxmlformats.org/drawingml/2006/main" name="Retrospect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1810</TotalTime>
  <Words>858</Words>
  <Application>Microsoft Office PowerPoint</Application>
  <PresentationFormat>Widescreen</PresentationFormat>
  <Paragraphs>180</Paragraphs>
  <Slides>36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Calibri Light</vt:lpstr>
      <vt:lpstr>Wingdings</vt:lpstr>
      <vt:lpstr>Retrospect</vt:lpstr>
      <vt:lpstr>A Comparative Study of Programming Languages  in Rosetta Code</vt:lpstr>
      <vt:lpstr>Time allocation – hidden</vt:lpstr>
      <vt:lpstr>Overview</vt:lpstr>
      <vt:lpstr>Research Questions </vt:lpstr>
      <vt:lpstr>Results</vt:lpstr>
      <vt:lpstr>Conciseness</vt:lpstr>
      <vt:lpstr>Results format</vt:lpstr>
      <vt:lpstr>Conciseness</vt:lpstr>
      <vt:lpstr>Why it is important?</vt:lpstr>
      <vt:lpstr>Example – File I/O</vt:lpstr>
      <vt:lpstr>C</vt:lpstr>
      <vt:lpstr>Haskell</vt:lpstr>
      <vt:lpstr>What might improve conciseness?</vt:lpstr>
      <vt:lpstr>Any guess ?</vt:lpstr>
      <vt:lpstr>Results – RQ1  (Conciseness / Lines of code)</vt:lpstr>
      <vt:lpstr>Conciseness (Lines of code)</vt:lpstr>
      <vt:lpstr>Results – RQ1  (Conciseness / Lines of code)</vt:lpstr>
      <vt:lpstr>Size Of Executable</vt:lpstr>
      <vt:lpstr>Why is it important?</vt:lpstr>
      <vt:lpstr>Native code</vt:lpstr>
      <vt:lpstr>Byte-code</vt:lpstr>
      <vt:lpstr>Size Of Executable</vt:lpstr>
      <vt:lpstr>Static vs. Dynamic linkage</vt:lpstr>
      <vt:lpstr>Static vs. Dynamic linkage</vt:lpstr>
      <vt:lpstr>Any guess ?</vt:lpstr>
      <vt:lpstr>Results – RQ2  (Size of executable)</vt:lpstr>
      <vt:lpstr>Size of Executable</vt:lpstr>
      <vt:lpstr>Size of Executable</vt:lpstr>
      <vt:lpstr>Running Time</vt:lpstr>
      <vt:lpstr>Running Time</vt:lpstr>
      <vt:lpstr>“Scalability tasks”</vt:lpstr>
      <vt:lpstr>Running Time</vt:lpstr>
      <vt:lpstr>Running Time - Why it is important?</vt:lpstr>
      <vt:lpstr>PowerPoint Presentation</vt:lpstr>
      <vt:lpstr>PowerPoint Presentation</vt:lpstr>
      <vt:lpstr>PowerPoint Presentation</vt:lpstr>
    </vt:vector>
  </TitlesOfParts>
  <Company>Trustwave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Comparative Study of Programming Languages  in Rosetta Code</dc:title>
  <dc:creator>Nir Attar</dc:creator>
  <cp:lastModifiedBy>Nir Attar</cp:lastModifiedBy>
  <cp:revision>47</cp:revision>
  <dcterms:created xsi:type="dcterms:W3CDTF">2015-10-22T08:30:40Z</dcterms:created>
  <dcterms:modified xsi:type="dcterms:W3CDTF">2015-10-30T21:07:01Z</dcterms:modified>
</cp:coreProperties>
</file>

<file path=docProps/thumbnail.jpeg>
</file>